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2" r:id="rId4"/>
    <p:sldId id="263" r:id="rId5"/>
    <p:sldId id="264" r:id="rId6"/>
    <p:sldId id="265" r:id="rId7"/>
    <p:sldId id="270" r:id="rId8"/>
    <p:sldId id="267" r:id="rId9"/>
    <p:sldId id="271" r:id="rId10"/>
    <p:sldId id="268" r:id="rId11"/>
    <p:sldId id="269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B02A"/>
    <a:srgbClr val="009E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6" y="-84"/>
      </p:cViewPr>
      <p:guideLst>
        <p:guide orient="horz" pos="2183"/>
        <p:guide pos="30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9D1-ABFE-446C-8766-B03EB1AACFD4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3069F-198B-48F0-ACE1-475C33453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9D1-ABFE-446C-8766-B03EB1AACFD4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3069F-198B-48F0-ACE1-475C33453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9D1-ABFE-446C-8766-B03EB1AACFD4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3069F-198B-48F0-ACE1-475C33453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9D1-ABFE-446C-8766-B03EB1AACFD4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3069F-198B-48F0-ACE1-475C33453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9D1-ABFE-446C-8766-B03EB1AACFD4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3069F-198B-48F0-ACE1-475C33453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9D1-ABFE-446C-8766-B03EB1AACFD4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3069F-198B-48F0-ACE1-475C33453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9D1-ABFE-446C-8766-B03EB1AACFD4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3069F-198B-48F0-ACE1-475C33453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9D1-ABFE-446C-8766-B03EB1AACFD4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3069F-198B-48F0-ACE1-475C33453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9D1-ABFE-446C-8766-B03EB1AACFD4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3069F-198B-48F0-ACE1-475C33453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9D99D1-ABFE-446C-8766-B03EB1AACFD4}" type="datetimeFigureOut">
              <a:rPr lang="de-DE" smtClean="0"/>
              <a:pPr/>
              <a:t>11.11.2014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3069F-198B-48F0-ACE1-475C33453BC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ST2015_PPT_Vorlag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489" y="2580138"/>
            <a:ext cx="863492" cy="10031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6953" y="2327934"/>
            <a:ext cx="1691640" cy="13944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392" y="1685622"/>
            <a:ext cx="1021080" cy="6096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281" y="2044761"/>
            <a:ext cx="601980" cy="6096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162463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8698"/>
            <a:ext cx="24479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3" descr="logo_enmat_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8742" y="4254948"/>
            <a:ext cx="1892300" cy="388654"/>
          </a:xfrm>
          <a:prstGeom prst="rect">
            <a:avLst/>
          </a:prstGeom>
        </p:spPr>
      </p:pic>
      <p:pic>
        <p:nvPicPr>
          <p:cNvPr id="11" name="Bild 9" descr="e2c_logo_new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333" y="4129786"/>
            <a:ext cx="1683894" cy="606202"/>
          </a:xfrm>
          <a:prstGeom prst="rect">
            <a:avLst/>
          </a:prstGeom>
        </p:spPr>
      </p:pic>
      <p:pic>
        <p:nvPicPr>
          <p:cNvPr id="12" name="Bild 11" descr="DGM Logo komplett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9765" y="2228588"/>
            <a:ext cx="3773347" cy="405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0" t="39807" r="16032" b="41729"/>
          <a:stretch/>
        </p:blipFill>
        <p:spPr bwMode="auto">
          <a:xfrm>
            <a:off x="-115688" y="5225139"/>
            <a:ext cx="9273700" cy="1398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26" t="27429" r="16428" b="54550"/>
          <a:stretch/>
        </p:blipFill>
        <p:spPr bwMode="auto">
          <a:xfrm>
            <a:off x="378753" y="1538515"/>
            <a:ext cx="8000349" cy="1215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54000" r="23095" b="32257"/>
          <a:stretch/>
        </p:blipFill>
        <p:spPr bwMode="auto">
          <a:xfrm>
            <a:off x="972309" y="4107539"/>
            <a:ext cx="7199379" cy="10722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t="22169" r="26269" b="60053"/>
          <a:stretch/>
        </p:blipFill>
        <p:spPr bwMode="auto">
          <a:xfrm>
            <a:off x="609599" y="107796"/>
            <a:ext cx="7371250" cy="1471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51" t="40430" r="25000" b="43968"/>
          <a:stretch/>
        </p:blipFill>
        <p:spPr bwMode="auto">
          <a:xfrm>
            <a:off x="516144" y="2721420"/>
            <a:ext cx="7558159" cy="12917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03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522514" y="1434188"/>
            <a:ext cx="8505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Problem: Not enough paying students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Next school (if it can be financed)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2016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397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426128" y="4838330"/>
            <a:ext cx="9721048" cy="1802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79" r="22396" b="9445"/>
          <a:stretch/>
        </p:blipFill>
        <p:spPr bwMode="auto">
          <a:xfrm>
            <a:off x="990600" y="57652"/>
            <a:ext cx="7334250" cy="671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3917576" y="417755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867835" y="4724400"/>
            <a:ext cx="2268071" cy="412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4150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feld 2"/>
          <p:cNvSpPr txBox="1"/>
          <p:nvPr/>
        </p:nvSpPr>
        <p:spPr>
          <a:xfrm>
            <a:off x="885349" y="929756"/>
            <a:ext cx="62953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Dates: 	1.12.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oral papers</a:t>
            </a: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31.1.15 poster papers</a:t>
            </a:r>
          </a:p>
          <a:p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issue: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the E2C-series?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E2C steering committee still alive?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E2C conference in 2017?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partnership?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one (who?) have a meeting of the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E2C steering committee in Karlsruhe?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12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1898016"/>
              </p:ext>
            </p:extLst>
          </p:nvPr>
        </p:nvGraphicFramePr>
        <p:xfrm>
          <a:off x="194179" y="1797247"/>
          <a:ext cx="8755140" cy="2516149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3454013"/>
                <a:gridCol w="5301127"/>
              </a:tblGrid>
              <a:tr h="290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Photovoltaics</a:t>
                      </a:r>
                      <a:endParaRPr lang="de-DE" sz="1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latin typeface="+mj-lt"/>
                        </a:rPr>
                        <a:t>Nicola </a:t>
                      </a:r>
                      <a:r>
                        <a:rPr lang="de-DE" sz="1000" dirty="0" err="1" smtClean="0">
                          <a:latin typeface="+mj-lt"/>
                        </a:rPr>
                        <a:t>Armaroli</a:t>
                      </a:r>
                      <a:r>
                        <a:rPr lang="de-DE" sz="1000" dirty="0" smtClean="0">
                          <a:latin typeface="+mj-lt"/>
                        </a:rPr>
                        <a:t> (</a:t>
                      </a:r>
                      <a:r>
                        <a:rPr lang="de-DE" sz="1000" dirty="0" err="1" smtClean="0">
                          <a:latin typeface="+mj-lt"/>
                        </a:rPr>
                        <a:t>Vice</a:t>
                      </a:r>
                      <a:r>
                        <a:rPr lang="de-DE" sz="1000" dirty="0" smtClean="0">
                          <a:latin typeface="+mj-lt"/>
                        </a:rPr>
                        <a:t> </a:t>
                      </a:r>
                      <a:r>
                        <a:rPr lang="de-DE" sz="1000" dirty="0" err="1" smtClean="0">
                          <a:latin typeface="+mj-lt"/>
                        </a:rPr>
                        <a:t>Chair</a:t>
                      </a:r>
                      <a:r>
                        <a:rPr lang="de-DE" sz="1000" dirty="0" smtClean="0">
                          <a:latin typeface="+mj-lt"/>
                        </a:rPr>
                        <a:t>), Research </a:t>
                      </a:r>
                      <a:r>
                        <a:rPr lang="de-DE" sz="1000" dirty="0" err="1" smtClean="0">
                          <a:latin typeface="+mj-lt"/>
                        </a:rPr>
                        <a:t>director</a:t>
                      </a:r>
                      <a:r>
                        <a:rPr lang="de-DE" sz="1000" dirty="0" smtClean="0">
                          <a:latin typeface="+mj-lt"/>
                        </a:rPr>
                        <a:t>, </a:t>
                      </a:r>
                      <a:r>
                        <a:rPr lang="en-US" sz="1000" dirty="0" smtClean="0">
                          <a:latin typeface="+mj-lt"/>
                        </a:rPr>
                        <a:t>National Research Council (CNR), Italy</a:t>
                      </a:r>
                      <a:endParaRPr lang="de-DE" sz="1000" dirty="0">
                        <a:latin typeface="+mj-lt"/>
                      </a:endParaRPr>
                    </a:p>
                  </a:txBody>
                  <a:tcPr/>
                </a:tc>
              </a:tr>
              <a:tr h="28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Solar thermal technology</a:t>
                      </a:r>
                      <a:endParaRPr lang="de-DE" sz="1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Prof. Dr. </a:t>
                      </a:r>
                      <a:r>
                        <a:rPr lang="de-DE" sz="1000" kern="1200" dirty="0" err="1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Pitz</a:t>
                      </a:r>
                      <a:r>
                        <a:rPr lang="de-DE" sz="1000" kern="120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-Paal, DLR Institute </a:t>
                      </a:r>
                      <a:r>
                        <a:rPr lang="de-DE" sz="1000" kern="1200" dirty="0" err="1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000" kern="120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Solar Research, Cologne, Germany</a:t>
                      </a:r>
                      <a:endParaRPr lang="de-DE" sz="1000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Chemical and solar fuels</a:t>
                      </a:r>
                      <a:endParaRPr lang="de-DE" sz="1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Prof. Jordi </a:t>
                      </a:r>
                      <a:r>
                        <a:rPr lang="de-DE" sz="10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Llorca</a:t>
                      </a: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0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Universitat</a:t>
                      </a: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Politecnica</a:t>
                      </a: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de-DE" sz="10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Catalunya</a:t>
                      </a: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Barcelona, Spain</a:t>
                      </a:r>
                      <a:endParaRPr lang="de-DE" sz="1000" dirty="0">
                        <a:latin typeface="+mj-lt"/>
                      </a:endParaRPr>
                    </a:p>
                  </a:txBody>
                  <a:tcPr/>
                </a:tc>
              </a:tr>
              <a:tr h="28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Biomass and biomass conversion technologies</a:t>
                      </a:r>
                      <a:endParaRPr lang="de-DE" sz="1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Prof. James </a:t>
                      </a:r>
                      <a:r>
                        <a:rPr lang="de-DE" sz="1000" kern="1200" dirty="0" err="1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Dumesic</a:t>
                      </a:r>
                      <a:r>
                        <a:rPr lang="de-DE" sz="1000" kern="120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University </a:t>
                      </a:r>
                      <a:r>
                        <a:rPr lang="de-DE" sz="1000" kern="1200" dirty="0" err="1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000" kern="120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Wisconsin Madison, USA</a:t>
                      </a:r>
                      <a:r>
                        <a:rPr lang="de-DE" sz="100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de-DE" sz="1000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Geothermal energy systems</a:t>
                      </a:r>
                      <a:endParaRPr lang="de-DE" sz="1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Ladislaus </a:t>
                      </a:r>
                      <a:r>
                        <a:rPr lang="de-DE" sz="10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Rybach</a:t>
                      </a: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International Geothermal </a:t>
                      </a:r>
                      <a:r>
                        <a:rPr lang="de-DE" sz="10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Association</a:t>
                      </a: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(IGA), </a:t>
                      </a:r>
                      <a:r>
                        <a:rPr lang="de-DE" sz="100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Switzerland</a:t>
                      </a:r>
                      <a:endParaRPr lang="de-DE" sz="1000" dirty="0">
                        <a:latin typeface="+mj-lt"/>
                      </a:endParaRPr>
                    </a:p>
                  </a:txBody>
                  <a:tcPr/>
                </a:tc>
              </a:tr>
              <a:tr h="290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Utilisation of low-level waste energy</a:t>
                      </a:r>
                      <a:endParaRPr lang="de-DE" sz="1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00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Prof. Cheng-Liang Chen, </a:t>
                      </a:r>
                      <a:r>
                        <a:rPr lang="de-DE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Director</a:t>
                      </a:r>
                      <a:r>
                        <a:rPr lang="de-DE" sz="100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00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u="none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Petrochemical</a:t>
                      </a:r>
                      <a:r>
                        <a:rPr lang="de-DE" sz="1000" u="non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Research Center, National Taiwan University</a:t>
                      </a:r>
                      <a:r>
                        <a:rPr lang="de-DE" sz="1000" u="none" dirty="0" smtClean="0">
                          <a:effectLst/>
                          <a:latin typeface="+mj-lt"/>
                        </a:rPr>
                        <a:t> </a:t>
                      </a:r>
                      <a:endParaRPr lang="de-DE" sz="1000" u="none" dirty="0">
                        <a:latin typeface="+mj-lt"/>
                      </a:endParaRPr>
                    </a:p>
                  </a:txBody>
                  <a:tcPr/>
                </a:tc>
              </a:tr>
              <a:tr h="263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Wind energy</a:t>
                      </a:r>
                      <a:endParaRPr lang="de-DE" sz="1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J. Kröning, Managing </a:t>
                      </a:r>
                      <a:r>
                        <a:rPr lang="de-DE" sz="1000" kern="1200" dirty="0" err="1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Director</a:t>
                      </a:r>
                      <a:r>
                        <a:rPr lang="de-DE" sz="1000" kern="120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DEWI-OCC, Germany</a:t>
                      </a:r>
                      <a:r>
                        <a:rPr lang="de-DE" sz="1000" dirty="0" smtClean="0">
                          <a:solidFill>
                            <a:srgbClr val="FF66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de-DE" sz="1000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63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Water (Hydro, Wave, Tidal, Osmosis, ...)</a:t>
                      </a:r>
                      <a:endParaRPr lang="de-DE" sz="1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Klaus Krueger, Voith </a:t>
                      </a:r>
                      <a:r>
                        <a:rPr lang="de-DE" sz="1000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Hydro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Holding</a:t>
                      </a:r>
                    </a:p>
                  </a:txBody>
                  <a:tcPr/>
                </a:tc>
              </a:tr>
              <a:tr h="281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Availability and exploitation of renewable energy sources</a:t>
                      </a:r>
                      <a:endParaRPr lang="de-DE" sz="1000" dirty="0"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Prof. Dr. Daniela </a:t>
                      </a:r>
                      <a:r>
                        <a:rPr lang="de-DE" sz="1000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Thrän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Helmholtz </a:t>
                      </a:r>
                      <a:r>
                        <a:rPr lang="de-DE" sz="1000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Centre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0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Environmental Research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de-DE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55745" y="1329963"/>
            <a:ext cx="1920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Renewable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7119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0293918"/>
              </p:ext>
            </p:extLst>
          </p:nvPr>
        </p:nvGraphicFramePr>
        <p:xfrm>
          <a:off x="194181" y="1780421"/>
          <a:ext cx="8731178" cy="32039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3184277"/>
                <a:gridCol w="5546901"/>
              </a:tblGrid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Fossil fuel plants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Hans-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Jörg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Bauer, Thermal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Turbomachines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KIT, Karlsruhe, Germany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Nuclear power plants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Claude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Degueldre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Paul Scherer Institute, Switzerland</a:t>
                      </a:r>
                      <a:endParaRPr lang="de-DE" sz="1000" kern="1200" dirty="0" smtClean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Fusion power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Friedrich Wagner, MPI Greifswald, Germany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Energy efficient buildings and districts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Andreas Wagner, Building Science, KIT, Karlsruhe, Germany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Efficiency in cooling and heating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Ursula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Eicker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Institute of Applied Research, Stuttgart, Germany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Low-energy consumer electronics / electrical appliances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err="1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see</a:t>
                      </a:r>
                      <a:r>
                        <a:rPr lang="de-DE" sz="10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ICT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Optimization of transport and mobility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Thomas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Hamacher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Technical University of Munich, Germany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Efficient use of fuels in transport and mobility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Thomas Koch, Institute for Piston Engines, KIT, Germany</a:t>
                      </a:r>
                      <a:r>
                        <a:rPr lang="de-DE" sz="10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solidFill>
                          <a:srgbClr val="FF66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Efficiency in lighting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Konstantinos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Papamichael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California Lighting Technology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Center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University of California, USA</a:t>
                      </a:r>
                      <a:endParaRPr lang="de-DE" sz="1000" dirty="0">
                        <a:solidFill>
                          <a:srgbClr val="FF66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Energy efficient magnetic materials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Elisabetta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Agostinelli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CNR, Rome, Italy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Fuel cells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Robert Slade, Inorganic and Materials Chemistry, University of Surrey, UK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Thermoelectrics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u="none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u="none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u="none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u="none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u="none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Anke</a:t>
                      </a:r>
                      <a:r>
                        <a:rPr lang="en-GB" sz="1000" u="none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u="none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Weidenkaff</a:t>
                      </a:r>
                      <a:r>
                        <a:rPr lang="en-GB" sz="1000" u="none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University of Stuttgart, Germany</a:t>
                      </a:r>
                      <a:r>
                        <a:rPr lang="de-DE" sz="1000" u="none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00" u="none" dirty="0">
                        <a:solidFill>
                          <a:srgbClr val="FF66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Demand-side strategies to reduce energy needs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-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Efficient industry and manufacturing processes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Albert Albers, Institute of Product Engineering, KIT, Germany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55745" y="1329963"/>
            <a:ext cx="176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Energy</a:t>
            </a:r>
            <a:r>
              <a:rPr lang="de-DE" dirty="0" smtClean="0"/>
              <a:t> Efficiency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4702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113273"/>
              </p:ext>
            </p:extLst>
          </p:nvPr>
        </p:nvGraphicFramePr>
        <p:xfrm>
          <a:off x="194179" y="1713376"/>
          <a:ext cx="8719199" cy="3325895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3008708"/>
                <a:gridCol w="5710491"/>
              </a:tblGrid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Electrochemical energy storage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Kristina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Edström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Uppsala University</a:t>
                      </a:r>
                      <a:endParaRPr lang="de-DE" sz="1000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87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Chemical energy storage and synthetic fuels (PtX, hydrogen transformation, ...)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Marie-Isabelle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Baraton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Université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Limoges, France</a:t>
                      </a:r>
                      <a:r>
                        <a:rPr lang="de-DE" sz="10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Mechanical storage of electric power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Ulrich Platt, University of Heidelberg, Germany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Thermal energy storage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Antje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Wörner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Engineering Thermodynamics, DLR, Germany</a:t>
                      </a:r>
                      <a:r>
                        <a:rPr lang="de-DE" sz="10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Storage in gas grids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Milagros Rey Porto, Renewable Energy Storage, Gas Natural, Spain</a:t>
                      </a:r>
                      <a:r>
                        <a:rPr lang="de-DE" sz="10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Hydrogen (production, storage, use ... )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Jordi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Llorca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(see “Chemical and Solar Fuels”)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Electric grids and network integration at all levels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Brigitte Bach, Energy Department, AIT, Vienna, Austria</a:t>
                      </a:r>
                      <a:r>
                        <a:rPr lang="de-DE" sz="1000" dirty="0" smtClean="0">
                          <a:solidFill>
                            <a:srgbClr val="FF6600"/>
                          </a:solidFill>
                          <a:effectLst/>
                        </a:rPr>
                        <a:t> </a:t>
                      </a:r>
                      <a:endParaRPr lang="de-DE" sz="1000" dirty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ICT for controlling infrastructures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Hartmut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Schmeck</a:t>
                      </a:r>
                      <a:r>
                        <a:rPr lang="en-GB" sz="1000" kern="1200" dirty="0" smtClean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Institute of Applied Informatics and Formal Description Methods, KIT, Karlsruhe</a:t>
                      </a:r>
                      <a:endParaRPr lang="de-DE" sz="1000" kern="1200" dirty="0" smtClean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Capacitors and supercapacitors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Nae-Lih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Wu, National Taiwan University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Conductor Materials</a:t>
                      </a:r>
                      <a:endParaRPr lang="de-DE" sz="100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Mathias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Noe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Technical Physics, KIT, Karlsruhe, Germany</a:t>
                      </a:r>
                      <a:r>
                        <a:rPr lang="de-DE" sz="1000" dirty="0" smtClean="0"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Carbon Capture and Storage / Carbon Sequestration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Frank Schilling, Institute of Applied Geoscience, KIT, Germany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274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Energy System Analysis and Modelling</a:t>
                      </a:r>
                      <a:endParaRPr lang="de-DE" sz="10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Prof.</a:t>
                      </a:r>
                      <a:r>
                        <a:rPr lang="en-GB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</a:t>
                      </a:r>
                      <a:r>
                        <a:rPr lang="en-GB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Kai </a:t>
                      </a:r>
                      <a:r>
                        <a:rPr lang="en-GB" sz="10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Sundmacher</a:t>
                      </a:r>
                      <a:r>
                        <a:rPr lang="en-GB" sz="10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MPI Magdeburg, Germany</a:t>
                      </a:r>
                      <a:r>
                        <a:rPr lang="de-DE" sz="1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55745" y="1329963"/>
            <a:ext cx="272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Systems, Storage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Grids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1924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36862" y="1135138"/>
            <a:ext cx="6810829" cy="45405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70" t="40494" r="34047" b="25221"/>
          <a:stretch/>
        </p:blipFill>
        <p:spPr bwMode="auto">
          <a:xfrm>
            <a:off x="201613" y="290285"/>
            <a:ext cx="5346812" cy="230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7072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213137" y="239665"/>
            <a:ext cx="622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EPS-SIF Summer school</a:t>
            </a:r>
            <a:r>
              <a:rPr lang="en-GB" dirty="0"/>
              <a:t>: http://www.sif.it/attivita/scuola_energia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46" t="13519" r="41146" b="11296"/>
          <a:stretch/>
        </p:blipFill>
        <p:spPr bwMode="auto">
          <a:xfrm>
            <a:off x="1752600" y="608997"/>
            <a:ext cx="5276850" cy="591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429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07" y="567871"/>
            <a:ext cx="8583386" cy="572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16272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Bildschirmpräsentation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KMK</dc:creator>
  <cp:lastModifiedBy>Wagner, Friedrich</cp:lastModifiedBy>
  <cp:revision>78</cp:revision>
  <dcterms:created xsi:type="dcterms:W3CDTF">2013-12-13T08:34:24Z</dcterms:created>
  <dcterms:modified xsi:type="dcterms:W3CDTF">2014-11-11T13:25:00Z</dcterms:modified>
</cp:coreProperties>
</file>